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794" r:id="rId2"/>
    <p:sldId id="801" r:id="rId3"/>
    <p:sldId id="807" r:id="rId4"/>
    <p:sldId id="808" r:id="rId5"/>
    <p:sldId id="814" r:id="rId6"/>
    <p:sldId id="806" r:id="rId7"/>
    <p:sldId id="809" r:id="rId8"/>
    <p:sldId id="811" r:id="rId9"/>
    <p:sldId id="803" r:id="rId10"/>
    <p:sldId id="810" r:id="rId11"/>
    <p:sldId id="804" r:id="rId12"/>
    <p:sldId id="813" r:id="rId13"/>
    <p:sldId id="815" r:id="rId14"/>
    <p:sldId id="805" r:id="rId15"/>
    <p:sldId id="812" r:id="rId16"/>
    <p:sldId id="80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 autoAdjust="0"/>
    <p:restoredTop sz="83363" autoAdjust="0"/>
  </p:normalViewPr>
  <p:slideViewPr>
    <p:cSldViewPr snapToGrid="0" snapToObjects="1">
      <p:cViewPr>
        <p:scale>
          <a:sx n="72" d="100"/>
          <a:sy n="72" d="100"/>
        </p:scale>
        <p:origin x="848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9/17/16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9/17/16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3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7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5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91052" y="6511225"/>
            <a:ext cx="641668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0070"/>
            <a:ext cx="82296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4"/>
            <a:ext cx="9144000" cy="702551"/>
            <a:chOff x="0" y="-120393"/>
            <a:chExt cx="9144000" cy="702551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543738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15" y="5381527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Chief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Scientist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Founding Director, 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for Entrepreneurship &amp;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Technology</a:t>
            </a:r>
            <a:b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Emerging Area Professor </a:t>
            </a:r>
            <a:r>
              <a:rPr lang="en-US" sz="1600" dirty="0" smtClean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4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8753" y="2248140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Data-X : Machine </a:t>
            </a:r>
            <a:r>
              <a:rPr lang="en-US" dirty="0" smtClean="0"/>
              <a:t>Learning (Classification)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166" y="231586"/>
            <a:ext cx="3880743" cy="120032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ourier New"/>
                <a:cs typeface="Courier New"/>
              </a:rPr>
              <a:t>Data</a:t>
            </a:r>
            <a:r>
              <a:rPr lang="en-US" sz="5400" dirty="0" smtClean="0">
                <a:latin typeface="Arial Narrow"/>
                <a:cs typeface="Arial Narrow"/>
              </a:rPr>
              <a:t> </a:t>
            </a:r>
            <a:r>
              <a:rPr lang="en-US" sz="8000" baseline="30000" dirty="0" smtClean="0">
                <a:latin typeface="Courier New"/>
                <a:cs typeface="Courier New"/>
              </a:rPr>
              <a:t>X</a:t>
            </a:r>
            <a:r>
              <a:rPr lang="en-US" sz="5400" dirty="0" smtClean="0">
                <a:latin typeface="Courier New"/>
                <a:cs typeface="Courier New"/>
              </a:rPr>
              <a:t/>
            </a:r>
            <a:br>
              <a:rPr lang="en-US" sz="5400" dirty="0" smtClean="0">
                <a:latin typeface="Courier New"/>
                <a:cs typeface="Courier New"/>
              </a:rPr>
            </a:b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SVM Loss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an example: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 :</a:t>
            </a:r>
            <a:br>
              <a:rPr lang="en-US" dirty="0" smtClean="0"/>
            </a:br>
            <a:r>
              <a:rPr lang="en-US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is the predictors/image and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is the label/response</a:t>
            </a:r>
          </a:p>
          <a:p>
            <a:r>
              <a:rPr lang="en-US" dirty="0" smtClean="0"/>
              <a:t>Define s = f(x</a:t>
            </a:r>
            <a:r>
              <a:rPr lang="en-US" baseline="-25000" dirty="0" smtClean="0"/>
              <a:t>i</a:t>
            </a:r>
            <a:r>
              <a:rPr lang="en-US" dirty="0" smtClean="0"/>
              <a:t>, W)</a:t>
            </a:r>
          </a:p>
          <a:p>
            <a:r>
              <a:rPr lang="en-US" dirty="0" smtClean="0"/>
              <a:t>S is a vector and the label with the highest score is the best prediction </a:t>
            </a:r>
          </a:p>
          <a:p>
            <a:r>
              <a:rPr lang="en-US" dirty="0" smtClean="0"/>
              <a:t>The SVM Loss has the form: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55421" y="2832847"/>
                <a:ext cx="4006743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+mj-lt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+mj-lt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+mj-lt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+mj-lt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 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+mj-lt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+mj-lt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+mj-lt"/>
                            </a:rPr>
                            <m:t>max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(0, 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+mj-lt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baseline="-25000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baseline="-25000" smtClean="0">
                                  <a:latin typeface="+mj-l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baseline="-25000" smtClean="0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+mj-lt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421" y="2832847"/>
                <a:ext cx="4006743" cy="7861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375212" y="3863397"/>
                <a:ext cx="2393576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+mj-lt"/>
                      </a:rPr>
                      <m:t>𝐿</m:t>
                    </m:r>
                    <m:r>
                      <a:rPr lang="en-US" sz="2000" b="0" i="1" smtClean="0">
                        <a:latin typeface="+mj-lt"/>
                      </a:rPr>
                      <m:t> = </m:t>
                    </m:r>
                    <m:f>
                      <m:fPr>
                        <m:ctrlPr>
                          <a:rPr lang="bg-BG" sz="20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+mj-lt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+mj-lt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smtClean="0">
                            <a:latin typeface="+mj-lt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+mj-lt"/>
                          </a:rPr>
                          <m:t>𝑖</m:t>
                        </m:r>
                        <m:r>
                          <a:rPr lang="en-US" sz="2000" b="0" i="1" smtClean="0">
                            <a:latin typeface="+mj-lt"/>
                          </a:rPr>
                          <m:t>=1</m:t>
                        </m:r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+mj-lt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+mj-lt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+mj-lt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12" y="3863397"/>
                <a:ext cx="2393576" cy="4431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364941" y="2976282"/>
            <a:ext cx="2026024" cy="369332"/>
          </a:xfrm>
          <a:prstGeom prst="rect">
            <a:avLst/>
          </a:prstGeom>
          <a:noFill/>
          <a:ln>
            <a:solidFill>
              <a:schemeClr val="accent1">
                <a:alpha val="49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For sample </a:t>
            </a:r>
            <a:r>
              <a:rPr lang="en-US" b="1" dirty="0" err="1" smtClean="0">
                <a:solidFill>
                  <a:schemeClr val="accent1"/>
                </a:solidFill>
              </a:rPr>
              <a:t>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4941" y="3863397"/>
            <a:ext cx="2026024" cy="369332"/>
          </a:xfrm>
          <a:prstGeom prst="rect">
            <a:avLst/>
          </a:prstGeom>
          <a:noFill/>
          <a:ln>
            <a:solidFill>
              <a:schemeClr val="accent1">
                <a:alpha val="49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For Full Dataset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Classifier (Multinomial Logistic Regression)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0070"/>
                <a:ext cx="8399929" cy="4886694"/>
              </a:xfrm>
            </p:spPr>
            <p:txBody>
              <a:bodyPr/>
              <a:lstStyle/>
              <a:p>
                <a:r>
                  <a:rPr lang="en-US" dirty="0" smtClean="0"/>
                  <a:t>Pros: Produces a continuous prediction (probability for each label)</a:t>
                </a:r>
              </a:p>
              <a:p>
                <a:pPr lvl="1"/>
                <a:r>
                  <a:rPr lang="en-US" dirty="0" smtClean="0"/>
                  <a:t>Scores are </a:t>
                </a:r>
                <a:r>
                  <a:rPr lang="en-US" dirty="0" err="1" smtClean="0"/>
                  <a:t>unnormalized</a:t>
                </a:r>
                <a:r>
                  <a:rPr lang="en-US" dirty="0" smtClean="0"/>
                  <a:t> log probabilities for each label: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;                             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bg-BG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 </a:t>
                </a:r>
                <a:r>
                  <a:rPr lang="en-US" dirty="0" smtClean="0"/>
                  <a:t>is once again </a:t>
                </a:r>
                <a:r>
                  <a:rPr lang="en-US" dirty="0"/>
                  <a:t>a vector and the label with the highest score is the best prediction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loss function has the following form: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0070"/>
                <a:ext cx="8399929" cy="4886694"/>
              </a:xfrm>
              <a:blipFill rotWithShape="0">
                <a:blip r:embed="rId2"/>
                <a:stretch>
                  <a:fillRect l="-653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006353" y="1972235"/>
            <a:ext cx="663388" cy="7171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49034" y="2187388"/>
            <a:ext cx="18377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Softmax</a:t>
            </a:r>
            <a:r>
              <a:rPr lang="en-US" b="1" dirty="0" smtClean="0"/>
              <a:t> function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61728" y="3962398"/>
                <a:ext cx="400674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+mj-lt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+mj-lt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+mj-lt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28" y="3962398"/>
                <a:ext cx="4006743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460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335308" y="4580573"/>
                <a:ext cx="2393576" cy="443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+mj-lt"/>
                      </a:rPr>
                      <m:t>𝐿</m:t>
                    </m:r>
                    <m:r>
                      <a:rPr lang="en-US" sz="2000" b="0" i="1" smtClean="0">
                        <a:latin typeface="+mj-lt"/>
                      </a:rPr>
                      <m:t> = </m:t>
                    </m:r>
                    <m:f>
                      <m:fPr>
                        <m:ctrlPr>
                          <a:rPr lang="bg-BG" sz="20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+mj-lt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+mj-lt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smtClean="0">
                            <a:latin typeface="+mj-lt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+mj-lt"/>
                          </a:rPr>
                          <m:t>𝑖</m:t>
                        </m:r>
                        <m:r>
                          <a:rPr lang="en-US" sz="2000" b="0" i="1" smtClean="0">
                            <a:latin typeface="+mj-lt"/>
                          </a:rPr>
                          <m:t>=1</m:t>
                        </m:r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+mj-lt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+mj-lt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+mj-lt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08" y="4580573"/>
                <a:ext cx="2393576" cy="4431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89176" y="3899896"/>
            <a:ext cx="2026024" cy="369332"/>
          </a:xfrm>
          <a:prstGeom prst="rect">
            <a:avLst/>
          </a:prstGeom>
          <a:noFill/>
          <a:ln>
            <a:solidFill>
              <a:schemeClr val="accent1">
                <a:alpha val="49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For sample </a:t>
            </a:r>
            <a:r>
              <a:rPr lang="en-US" b="1" dirty="0" err="1" smtClean="0">
                <a:solidFill>
                  <a:schemeClr val="accent1"/>
                </a:solidFill>
              </a:rPr>
              <a:t>i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5037" y="4580573"/>
            <a:ext cx="2026024" cy="369332"/>
          </a:xfrm>
          <a:prstGeom prst="rect">
            <a:avLst/>
          </a:prstGeom>
          <a:noFill/>
          <a:ln>
            <a:solidFill>
              <a:schemeClr val="accent1">
                <a:alpha val="49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For Full Dataset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0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9413"/>
            <a:ext cx="8229600" cy="48866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can make a random guess/initialization of the parameters: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, however the outcome will likely be unsatisfactory</a:t>
            </a:r>
          </a:p>
          <a:p>
            <a:r>
              <a:rPr lang="en-US" dirty="0" smtClean="0"/>
              <a:t>Question: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How can we do better?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How can we utilize the data we have to select </a:t>
            </a:r>
            <a:r>
              <a:rPr lang="en-US" i="1" dirty="0" smtClean="0"/>
              <a:t>W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such that the data loss is small? </a:t>
            </a:r>
          </a:p>
          <a:p>
            <a:r>
              <a:rPr lang="en-US" dirty="0" smtClean="0"/>
              <a:t>Random search works extremely poorly</a:t>
            </a:r>
          </a:p>
          <a:p>
            <a:r>
              <a:rPr lang="en-US" dirty="0" smtClean="0"/>
              <a:t>Stochastic Gradient Descent (type) algorithms tend be the choice</a:t>
            </a:r>
          </a:p>
          <a:p>
            <a:pPr lvl="1"/>
            <a:r>
              <a:rPr lang="en-US" dirty="0" smtClean="0"/>
              <a:t>Key Idea: Follow the slope and use first order gradient information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Methods: L-BFGS are not practical at the moment</a:t>
            </a:r>
          </a:p>
          <a:p>
            <a:pPr lvl="1"/>
            <a:r>
              <a:rPr lang="en-US" dirty="0" smtClean="0"/>
              <a:t>Variants:</a:t>
            </a:r>
          </a:p>
          <a:p>
            <a:pPr lvl="2"/>
            <a:r>
              <a:rPr lang="en-US" dirty="0" smtClean="0"/>
              <a:t>Stochastic Gradient Descent</a:t>
            </a:r>
          </a:p>
          <a:p>
            <a:pPr lvl="2"/>
            <a:r>
              <a:rPr lang="en-US" dirty="0" err="1" smtClean="0"/>
              <a:t>Nesterov</a:t>
            </a:r>
            <a:r>
              <a:rPr lang="en-US" dirty="0" smtClean="0"/>
              <a:t>/Momentum </a:t>
            </a:r>
          </a:p>
          <a:p>
            <a:pPr lvl="2"/>
            <a:r>
              <a:rPr lang="en-US" dirty="0" smtClean="0"/>
              <a:t>ADAGRAD</a:t>
            </a:r>
          </a:p>
          <a:p>
            <a:pPr lvl="2"/>
            <a:r>
              <a:rPr lang="en-US" dirty="0" err="1" smtClean="0"/>
              <a:t>RMSprop</a:t>
            </a:r>
            <a:endParaRPr lang="en-US" dirty="0" smtClean="0"/>
          </a:p>
          <a:p>
            <a:pPr lvl="2"/>
            <a:r>
              <a:rPr lang="en-US" dirty="0" smtClean="0"/>
              <a:t>ADAM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8565" y="4787152"/>
            <a:ext cx="450028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To-Do:</a:t>
            </a:r>
            <a:br>
              <a:rPr lang="en-US" dirty="0" smtClean="0"/>
            </a:br>
            <a:r>
              <a:rPr lang="en-US" dirty="0" smtClean="0"/>
              <a:t>Based on how much we want to teach and expect them to know, the section on optimization has to be adjusted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5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Methods: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 smtClean="0">
                    <a:latin typeface="Cambria Math" charset="0"/>
                  </a:rPr>
                  <a:t>Gradient Descent is essentially using the first order Taylor Expansion to approximate the loss function and taking a gradient step accordingly:</a:t>
                </a:r>
                <a:br>
                  <a:rPr lang="en-US" i="1" dirty="0" smtClean="0">
                    <a:latin typeface="Cambria Math" charset="0"/>
                  </a:rPr>
                </a:br>
                <a:endParaRPr 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latin typeface="Cambria Math" charset="0"/>
                      </a:rPr>
                      <m:t>∇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7" y="2204810"/>
            <a:ext cx="328025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well known that neural networks can result in overfitting especially when one considers complex deep neural networks</a:t>
            </a:r>
          </a:p>
          <a:p>
            <a:r>
              <a:rPr lang="en-US" dirty="0" smtClean="0"/>
              <a:t>There are several ways to control the extend of overfitting in order to generalize better when the model faces fresh data points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Shrinkage Methods: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/>
              <a:t>L2-regularization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/>
              <a:t>L1-regularization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/>
              <a:t>Elastic Net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/>
              <a:t>Max-Norm constraints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Dropout (Srivastava, Hinton et al., 2014) 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 smtClean="0"/>
              <a:t>Specifically for neural networks</a:t>
            </a:r>
          </a:p>
          <a:p>
            <a:pPr marL="1200150" lvl="2" indent="-342900">
              <a:buFont typeface="+mj-lt"/>
              <a:buAutoNum type="alphaLcPeriod"/>
            </a:pPr>
            <a:r>
              <a:rPr lang="en-US" dirty="0" smtClean="0"/>
              <a:t>Will be discussed later (Maybe?)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Shrinkage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Regularization term: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0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8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Radar: WWII</a:t>
            </a:r>
          </a:p>
          <a:p>
            <a:pPr lvl="1"/>
            <a:r>
              <a:rPr lang="en-US" dirty="0" smtClean="0"/>
              <a:t>Spam Detection</a:t>
            </a:r>
          </a:p>
          <a:p>
            <a:pPr lvl="1"/>
            <a:r>
              <a:rPr lang="en-US" dirty="0" smtClean="0"/>
              <a:t>Image Classification: Cats VS Dogs</a:t>
            </a:r>
          </a:p>
          <a:p>
            <a:pPr lvl="1"/>
            <a:r>
              <a:rPr lang="en-US" dirty="0" smtClean="0"/>
              <a:t>Image Classification: Recognizing Digits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5" y="3342627"/>
            <a:ext cx="3967056" cy="2461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36" y="904608"/>
            <a:ext cx="2142564" cy="2331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32" y="1135422"/>
            <a:ext cx="2724924" cy="1362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35" y="3390651"/>
            <a:ext cx="2227382" cy="23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k-nearest neighbor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046"/>
            <a:ext cx="8229600" cy="5213718"/>
          </a:xfrm>
        </p:spPr>
        <p:txBody>
          <a:bodyPr>
            <a:noAutofit/>
          </a:bodyPr>
          <a:lstStyle/>
          <a:p>
            <a:r>
              <a:rPr lang="en-US" dirty="0" smtClean="0"/>
              <a:t>Goal: Classify incoming data based on collected datasets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Method: Find the k nearest images and have them vote on the label (i.e. take the mode)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				Ref: https://</a:t>
            </a:r>
            <a:r>
              <a:rPr lang="en-US" sz="1200" dirty="0" err="1" smtClean="0"/>
              <a:t>en.wikipedia.org</a:t>
            </a:r>
            <a:r>
              <a:rPr lang="en-US" sz="1200" dirty="0" smtClean="0"/>
              <a:t>/wiki/K-</a:t>
            </a:r>
            <a:r>
              <a:rPr lang="en-US" sz="1200" dirty="0" err="1" smtClean="0"/>
              <a:t>nearest_neighbors_algorithm</a:t>
            </a:r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64" y="3467260"/>
            <a:ext cx="6480317" cy="2252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63" y="1344649"/>
            <a:ext cx="1595718" cy="14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Question: Can we do better?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t="16573" r="8136" b="30222"/>
          <a:stretch/>
        </p:blipFill>
        <p:spPr>
          <a:xfrm>
            <a:off x="419671" y="943046"/>
            <a:ext cx="6698305" cy="4669490"/>
          </a:xfrm>
        </p:spPr>
      </p:pic>
      <p:sp>
        <p:nvSpPr>
          <p:cNvPr id="5" name="TextBox 4"/>
          <p:cNvSpPr txBox="1"/>
          <p:nvPr/>
        </p:nvSpPr>
        <p:spPr>
          <a:xfrm>
            <a:off x="7261413" y="2402539"/>
            <a:ext cx="1828800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The Key is multi-layer learning algorithms such as Deep CNNs!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5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Classifiers: A Whirlwind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Linear  Classifiers</a:t>
            </a:r>
          </a:p>
          <a:p>
            <a:pPr lvl="1"/>
            <a:r>
              <a:rPr lang="en-US" dirty="0" smtClean="0"/>
              <a:t>The simplest </a:t>
            </a:r>
            <a:r>
              <a:rPr lang="en-US" b="1" dirty="0" smtClean="0"/>
              <a:t>parametric </a:t>
            </a:r>
            <a:r>
              <a:rPr lang="en-US" dirty="0" smtClean="0"/>
              <a:t>classifier</a:t>
            </a:r>
          </a:p>
          <a:p>
            <a:pPr lvl="1"/>
            <a:r>
              <a:rPr lang="en-US" dirty="0" smtClean="0"/>
              <a:t>One must define a </a:t>
            </a:r>
            <a:r>
              <a:rPr lang="en-US" b="1" dirty="0" smtClean="0"/>
              <a:t>loss function </a:t>
            </a:r>
            <a:r>
              <a:rPr lang="en-US" dirty="0" smtClean="0"/>
              <a:t>in order to optimize the weights of a linear classifier</a:t>
            </a:r>
          </a:p>
          <a:p>
            <a:pPr lvl="1"/>
            <a:r>
              <a:rPr lang="en-US" b="1" dirty="0" smtClean="0"/>
              <a:t>Regularization</a:t>
            </a:r>
            <a:r>
              <a:rPr lang="en-US" dirty="0" smtClean="0"/>
              <a:t> is your friend!</a:t>
            </a:r>
          </a:p>
          <a:p>
            <a:pPr lvl="1"/>
            <a:r>
              <a:rPr lang="en-US" dirty="0" smtClean="0"/>
              <a:t>Examples: Support Vector Machine (SVM) &amp; Logistic Classifier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Nonlinear Classifiers</a:t>
            </a:r>
          </a:p>
          <a:p>
            <a:pPr lvl="1"/>
            <a:r>
              <a:rPr lang="en-US" dirty="0" smtClean="0"/>
              <a:t>Introduction to </a:t>
            </a:r>
            <a:r>
              <a:rPr lang="en-US" b="1" dirty="0" smtClean="0"/>
              <a:t>Neural Networks</a:t>
            </a:r>
            <a:r>
              <a:rPr lang="en-US" dirty="0" smtClean="0"/>
              <a:t> (an universal function </a:t>
            </a:r>
            <a:r>
              <a:rPr lang="en-US" dirty="0" err="1" smtClean="0"/>
              <a:t>approximator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Classifiers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200400" lvl="7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𝑊𝑥</m:t>
                      </m:r>
                    </m:oMath>
                  </m:oMathPara>
                </a14:m>
                <a:endParaRPr lang="en-US" i="1" dirty="0" smtClean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 smtClean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 smtClean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3200400" lvl="7" indent="0">
                  <a:buNone/>
                </a:pPr>
                <a:endParaRPr lang="en-US" i="1" dirty="0" smtClean="0"/>
              </a:p>
              <a:p>
                <a:pPr marL="3200400" lvl="7" indent="0">
                  <a:buNone/>
                </a:pPr>
                <a:endParaRPr lang="en-US" i="1" dirty="0"/>
              </a:p>
              <a:p>
                <a:pPr marL="457200"/>
                <a:r>
                  <a:rPr lang="en-US" i="1" dirty="0" smtClean="0"/>
                  <a:t>W: Parameters (Weights) </a:t>
                </a:r>
              </a:p>
              <a:p>
                <a:pPr marL="457200"/>
                <a:r>
                  <a:rPr lang="en-US" i="1" dirty="0" smtClean="0"/>
                  <a:t>x: Input </a:t>
                </a:r>
              </a:p>
              <a:p>
                <a:pPr marL="457200"/>
                <a:r>
                  <a:rPr lang="en-US" i="1" dirty="0" smtClean="0"/>
                  <a:t>f(x, W): </a:t>
                </a:r>
                <a:r>
                  <a:rPr lang="en-US" dirty="0" smtClean="0"/>
                  <a:t>Score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878541" y="2796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4" y="2151530"/>
            <a:ext cx="1168400" cy="118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231" y="3496236"/>
            <a:ext cx="218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[32 x 32 x 3]</a:t>
            </a:r>
            <a:br>
              <a:rPr lang="en-US" dirty="0" smtClean="0"/>
            </a:br>
            <a:r>
              <a:rPr lang="en-US" dirty="0" smtClean="0"/>
              <a:t>array of numbers 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35620" y="2742080"/>
            <a:ext cx="3890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31106" y="2151530"/>
            <a:ext cx="206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numbers indicating class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a loss function that captures the performance of the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Optimize across the parameter space in order to minimize the loss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will use 2 examples to illustrate how to design, analyze, and interpret classification algorithms: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Support Vector Machine (SVM)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Logistic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5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Classical Loss </a:t>
            </a:r>
            <a:r>
              <a:rPr lang="en-US" b="1" dirty="0" smtClean="0"/>
              <a:t>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6058"/>
            <a:ext cx="40386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Classification </a:t>
            </a:r>
            <a:r>
              <a:rPr lang="en-US" sz="2000" dirty="0" smtClean="0"/>
              <a:t>Errors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Squared </a:t>
            </a:r>
            <a:r>
              <a:rPr lang="en-US" sz="2000" dirty="0"/>
              <a:t>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16" y="891163"/>
            <a:ext cx="4563768" cy="2302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" y="3540360"/>
            <a:ext cx="3543638" cy="1551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35" y="3719653"/>
            <a:ext cx="2832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2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7041</TotalTime>
  <Words>489</Words>
  <Application>Microsoft Macintosh PowerPoint</Application>
  <PresentationFormat>On-screen Show (4:3)</PresentationFormat>
  <Paragraphs>125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Narrow</vt:lpstr>
      <vt:lpstr>Calibri</vt:lpstr>
      <vt:lpstr>Cambria Math</vt:lpstr>
      <vt:lpstr>Courier New</vt:lpstr>
      <vt:lpstr>Helvetica Neue Light</vt:lpstr>
      <vt:lpstr>ＭＳ Ｐゴシック</vt:lpstr>
      <vt:lpstr>Optima</vt:lpstr>
      <vt:lpstr>Arial</vt:lpstr>
      <vt:lpstr>Office Theme</vt:lpstr>
      <vt:lpstr>Data-X : Machine Learning (Classification)</vt:lpstr>
      <vt:lpstr>Classification</vt:lpstr>
      <vt:lpstr>An example: k-nearest neighbor</vt:lpstr>
      <vt:lpstr>Question: Can we do better?</vt:lpstr>
      <vt:lpstr>Yes!</vt:lpstr>
      <vt:lpstr>Classifiers: A Whirlwind Tour</vt:lpstr>
      <vt:lpstr>Parametric Classifiers</vt:lpstr>
      <vt:lpstr>Next Steps</vt:lpstr>
      <vt:lpstr>Classical Loss Functions</vt:lpstr>
      <vt:lpstr>Multiclass SVM Loss</vt:lpstr>
      <vt:lpstr>Softmax Classifier (Multinomial Logistic Regression)</vt:lpstr>
      <vt:lpstr>Optimization</vt:lpstr>
      <vt:lpstr>First Order Methods: Gradient Descent</vt:lpstr>
      <vt:lpstr>Regularization</vt:lpstr>
      <vt:lpstr>Shrinkage Methods</vt:lpstr>
      <vt:lpstr>PowerPoint Presentation</vt:lpstr>
    </vt:vector>
  </TitlesOfParts>
  <Company>UC Berkeley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Kevin Li</cp:lastModifiedBy>
  <cp:revision>316</cp:revision>
  <cp:lastPrinted>2016-08-28T17:06:48Z</cp:lastPrinted>
  <dcterms:created xsi:type="dcterms:W3CDTF">2013-05-20T04:35:54Z</dcterms:created>
  <dcterms:modified xsi:type="dcterms:W3CDTF">2016-09-19T04:55:47Z</dcterms:modified>
</cp:coreProperties>
</file>